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79" r:id="rId3"/>
    <p:sldId id="280" r:id="rId4"/>
    <p:sldId id="281" r:id="rId5"/>
    <p:sldId id="282" r:id="rId6"/>
    <p:sldId id="283" r:id="rId7"/>
    <p:sldId id="285" r:id="rId8"/>
    <p:sldId id="286" r:id="rId9"/>
    <p:sldId id="290" r:id="rId10"/>
    <p:sldId id="287" r:id="rId11"/>
    <p:sldId id="288" r:id="rId12"/>
    <p:sldId id="289" r:id="rId13"/>
    <p:sldId id="291" r:id="rId14"/>
    <p:sldId id="278" r:id="rId15"/>
  </p:sldIdLst>
  <p:sldSz cx="12192000" cy="6858000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04C49-3FC0-4C79-B918-BFD29FF504E2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5267C-06DD-4945-BDF5-B6E7AC3D7AC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28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>
              <a:ea typeface="ＭＳ Ｐゴシック" panose="020B0600070205080204" pitchFamily="34" charset="-128"/>
            </a:endParaRPr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9C3AE3-D156-4715-8484-E425CE1B5B1E}" type="slidenum">
              <a:rPr lang="de-DE" altLang="de-DE" smtClean="0">
                <a:latin typeface="Delicious-Roman"/>
              </a:rPr>
              <a:pPr/>
              <a:t>1</a:t>
            </a:fld>
            <a:endParaRPr lang="de-DE" altLang="de-DE">
              <a:latin typeface="Delicious-Roman"/>
            </a:endParaRPr>
          </a:p>
        </p:txBody>
      </p:sp>
    </p:spTree>
    <p:extLst>
      <p:ext uri="{BB962C8B-B14F-4D97-AF65-F5344CB8AC3E}">
        <p14:creationId xmlns:p14="http://schemas.microsoft.com/office/powerpoint/2010/main" val="150368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9600" y="1306637"/>
            <a:ext cx="10972800" cy="2129459"/>
          </a:xfrm>
        </p:spPr>
        <p:txBody>
          <a:bodyPr/>
          <a:lstStyle>
            <a:lvl1pPr algn="ctr">
              <a:defRPr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68180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Delicious-Roman"/>
                <a:cs typeface="Delicious-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374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52426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87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1043493"/>
            <a:ext cx="2743200" cy="508267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1043493"/>
            <a:ext cx="8026400" cy="508267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12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2148043"/>
            <a:ext cx="10972800" cy="41179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42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3258789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175860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9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996253"/>
            <a:ext cx="5384800" cy="42590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7395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2215219"/>
            <a:ext cx="5386917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936841"/>
            <a:ext cx="5386917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2215219"/>
            <a:ext cx="5389033" cy="639762"/>
          </a:xfrm>
        </p:spPr>
        <p:txBody>
          <a:bodyPr anchor="b"/>
          <a:lstStyle>
            <a:lvl1pPr marL="0" indent="0">
              <a:buNone/>
              <a:defRPr sz="2400" b="0">
                <a:latin typeface="Delicious-Bold"/>
                <a:cs typeface="Delicious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936842"/>
            <a:ext cx="5389033" cy="33076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73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930922"/>
            <a:ext cx="109728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9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914176"/>
            <a:ext cx="4011084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946673"/>
            <a:ext cx="6815667" cy="51794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2076226"/>
            <a:ext cx="4011084" cy="4049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2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996008"/>
            <a:ext cx="73152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00461"/>
            <a:ext cx="7315200" cy="392252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562746"/>
            <a:ext cx="7315200" cy="6574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B4CDC0-1D11-4E79-B062-B77DC1A3DD99}" type="datetimeFigureOut">
              <a:rPr lang="de-DE" smtClean="0"/>
              <a:t>09.03.2020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8E3D75-9BA3-42CB-8AED-0591D68FD6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31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609600" y="5651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2008189"/>
            <a:ext cx="109728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pic>
        <p:nvPicPr>
          <p:cNvPr id="1031" name="Grafik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200" y="154314"/>
            <a:ext cx="1270000" cy="548155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</p:pic>
      <p:cxnSp>
        <p:nvCxnSpPr>
          <p:cNvPr id="13" name="Gerade Verbindung 12"/>
          <p:cNvCxnSpPr/>
          <p:nvPr/>
        </p:nvCxnSpPr>
        <p:spPr>
          <a:xfrm>
            <a:off x="0" y="839788"/>
            <a:ext cx="12192000" cy="0"/>
          </a:xfrm>
          <a:prstGeom prst="line">
            <a:avLst/>
          </a:prstGeom>
          <a:ln w="31750">
            <a:solidFill>
              <a:srgbClr val="84314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89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843144"/>
          </a:solidFill>
          <a:latin typeface="Candara" pitchFamily="34" charset="0"/>
          <a:ea typeface="ＭＳ Ｐゴシック" charset="-128"/>
          <a:cs typeface="Candara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AE4D42"/>
          </a:solidFill>
          <a:latin typeface="Delicious-Bold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ndara" pitchFamily="34" charset="0"/>
          <a:ea typeface="ＭＳ Ｐゴシック" charset="-128"/>
          <a:cs typeface="Candara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ei-c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566864" y="1782764"/>
            <a:ext cx="3705225" cy="3170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0" spc="-300" dirty="0">
                <a:solidFill>
                  <a:srgbClr val="843144"/>
                </a:solidFill>
                <a:latin typeface="Candara" panose="020E0502030303020204" pitchFamily="34" charset="0"/>
              </a:rPr>
              <a:t>IEG</a:t>
            </a:r>
          </a:p>
        </p:txBody>
      </p:sp>
      <p:sp>
        <p:nvSpPr>
          <p:cNvPr id="5122" name="Titel 1"/>
          <p:cNvSpPr>
            <a:spLocks noGrp="1"/>
          </p:cNvSpPr>
          <p:nvPr>
            <p:ph type="ctrTitle"/>
          </p:nvPr>
        </p:nvSpPr>
        <p:spPr>
          <a:xfrm>
            <a:off x="5459414" y="2638426"/>
            <a:ext cx="5551487" cy="1497013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defRPr/>
            </a:pPr>
            <a:r>
              <a:rPr lang="de-DE" altLang="de-DE" sz="4000" cap="none" dirty="0">
                <a:ea typeface="ＭＳ Ｐゴシック" panose="020B0600070205080204" pitchFamily="34" charset="-128"/>
              </a:rPr>
              <a:t>Das Leibniz-Institut für </a:t>
            </a:r>
            <a:br>
              <a:rPr lang="de-DE" altLang="de-DE" sz="4000" cap="none" spc="-150" dirty="0">
                <a:ea typeface="ＭＳ Ｐゴシック" panose="020B0600070205080204" pitchFamily="34" charset="-128"/>
              </a:rPr>
            </a:br>
            <a:r>
              <a:rPr lang="de-DE" altLang="de-DE" sz="4000" cap="none" spc="-150" dirty="0">
                <a:ea typeface="ＭＳ Ｐゴシック" panose="020B0600070205080204" pitchFamily="34" charset="-128"/>
              </a:rPr>
              <a:t>Europäische  Geschichte </a:t>
            </a:r>
            <a:br>
              <a:rPr lang="de-DE" altLang="de-DE" sz="4000" cap="none" spc="-150" dirty="0">
                <a:ea typeface="ＭＳ Ｐゴシック" panose="020B0600070205080204" pitchFamily="34" charset="-128"/>
              </a:rPr>
            </a:br>
            <a:r>
              <a:rPr lang="de-DE" altLang="de-DE" sz="4000" cap="none" spc="-150" dirty="0">
                <a:ea typeface="ＭＳ Ｐゴシック" panose="020B0600070205080204" pitchFamily="34" charset="-128"/>
              </a:rPr>
              <a:t>in  Mainz</a:t>
            </a:r>
          </a:p>
        </p:txBody>
      </p:sp>
    </p:spTree>
    <p:extLst>
      <p:ext uri="{BB962C8B-B14F-4D97-AF65-F5344CB8AC3E}">
        <p14:creationId xmlns:p14="http://schemas.microsoft.com/office/powerpoint/2010/main" val="201179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CBA7-C083-436A-B2DF-5EC8024CF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DTD &amp; Schema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98C68-0457-4990-A6C5-493A584BA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ocument </a:t>
            </a:r>
            <a:r>
              <a:rPr lang="en-US" b="1" dirty="0"/>
              <a:t>T</a:t>
            </a:r>
            <a:r>
              <a:rPr lang="en-US" dirty="0"/>
              <a:t>ype </a:t>
            </a:r>
            <a:r>
              <a:rPr lang="en-US" b="1" dirty="0"/>
              <a:t>D</a:t>
            </a:r>
            <a:r>
              <a:rPr lang="en-US" dirty="0"/>
              <a:t>efinition</a:t>
            </a:r>
          </a:p>
          <a:p>
            <a:endParaRPr lang="en-US" dirty="0"/>
          </a:p>
          <a:p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de-DE" dirty="0">
                <a:solidFill>
                  <a:srgbClr val="000096"/>
                </a:solidFill>
                <a:highlight>
                  <a:srgbClr val="FFFFFF"/>
                </a:highlight>
              </a:rPr>
              <a:t>!ELEMENT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recipe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</a:rPr>
              <a:t>ingredients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  <a:t>+,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</a:rPr>
              <a:t>instructions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   &lt;</a:t>
            </a:r>
            <a:r>
              <a:rPr lang="de-DE" dirty="0">
                <a:solidFill>
                  <a:srgbClr val="000096"/>
                </a:solidFill>
                <a:highlight>
                  <a:srgbClr val="FFFFFF"/>
                </a:highlight>
              </a:rPr>
              <a:t>!ATTLIST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recipe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</a:rPr>
              <a:t>name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>
                <a:solidFill>
                  <a:srgbClr val="008C00"/>
                </a:solidFill>
                <a:highlight>
                  <a:srgbClr val="FFFFFF"/>
                </a:highlight>
              </a:rPr>
              <a:t>CDATA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>
                <a:solidFill>
                  <a:srgbClr val="F5844C"/>
                </a:solidFill>
                <a:highlight>
                  <a:srgbClr val="FFFFFF"/>
                </a:highlight>
              </a:rPr>
              <a:t>#REQUIRED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       &lt;</a:t>
            </a:r>
            <a:r>
              <a:rPr lang="de-DE" dirty="0">
                <a:solidFill>
                  <a:srgbClr val="000096"/>
                </a:solidFill>
                <a:highlight>
                  <a:srgbClr val="FFFFFF"/>
                </a:highlight>
              </a:rPr>
              <a:t>!ELEMENT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</a:rPr>
              <a:t>ingredients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>
                <a:solidFill>
                  <a:srgbClr val="008C00"/>
                </a:solidFill>
                <a:highlight>
                  <a:srgbClr val="FFFFFF"/>
                </a:highlight>
              </a:rPr>
              <a:t>EMPTY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           &lt;</a:t>
            </a:r>
            <a:r>
              <a:rPr lang="de-DE" dirty="0">
                <a:solidFill>
                  <a:srgbClr val="000096"/>
                </a:solidFill>
                <a:highlight>
                  <a:srgbClr val="FFFFFF"/>
                </a:highlight>
              </a:rPr>
              <a:t>!ATTLIST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</a:rPr>
              <a:t>ingredients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</a:rPr>
              <a:t>name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>
                <a:solidFill>
                  <a:srgbClr val="008C00"/>
                </a:solidFill>
                <a:highlight>
                  <a:srgbClr val="FFFFFF"/>
                </a:highlight>
              </a:rPr>
              <a:t>CDATA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>
                <a:solidFill>
                  <a:srgbClr val="F5844C"/>
                </a:solidFill>
                <a:highlight>
                  <a:srgbClr val="FFFFFF"/>
                </a:highlight>
              </a:rPr>
              <a:t>#REQUIRED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           &lt;</a:t>
            </a:r>
            <a:r>
              <a:rPr lang="de-DE" dirty="0">
                <a:solidFill>
                  <a:srgbClr val="000096"/>
                </a:solidFill>
                <a:highlight>
                  <a:srgbClr val="FFFFFF"/>
                </a:highlight>
              </a:rPr>
              <a:t>!ATTLIST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</a:rPr>
              <a:t>ingredients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type </a:t>
            </a:r>
            <a:r>
              <a:rPr lang="de-DE" dirty="0">
                <a:solidFill>
                  <a:srgbClr val="008C00"/>
                </a:solidFill>
                <a:highlight>
                  <a:srgbClr val="FFFFFF"/>
                </a:highlight>
              </a:rPr>
              <a:t>CDATA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>
                <a:solidFill>
                  <a:srgbClr val="F5844C"/>
                </a:solidFill>
                <a:highlight>
                  <a:srgbClr val="FFFFFF"/>
                </a:highlight>
              </a:rPr>
              <a:t>#IMPLIED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       &lt;</a:t>
            </a:r>
            <a:r>
              <a:rPr lang="de-DE" dirty="0">
                <a:solidFill>
                  <a:srgbClr val="000096"/>
                </a:solidFill>
                <a:highlight>
                  <a:srgbClr val="FFFFFF"/>
                </a:highlight>
              </a:rPr>
              <a:t>!ELEMENT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</a:rPr>
              <a:t>instructions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de-DE" dirty="0">
                <a:solidFill>
                  <a:srgbClr val="008C00"/>
                </a:solidFill>
                <a:highlight>
                  <a:srgbClr val="FFFFFF"/>
                </a:highlight>
              </a:rPr>
              <a:t>#PCDATA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b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lang="de-DE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B19BD-3128-405B-9439-38D56E14F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5" y="941680"/>
            <a:ext cx="3139999" cy="208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0B734-9561-49FB-A595-007ED1C66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8523"/>
            <a:ext cx="10972800" cy="5586046"/>
          </a:xfrm>
        </p:spPr>
        <p:txBody>
          <a:bodyPr/>
          <a:lstStyle/>
          <a:p>
            <a:r>
              <a:rPr lang="en-US" sz="2800" b="1" dirty="0">
                <a:highlight>
                  <a:srgbClr val="FFFFFF"/>
                </a:highlight>
              </a:rPr>
              <a:t>XML Schema</a:t>
            </a:r>
            <a:endParaRPr lang="en-US" sz="2800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xs:schema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99CC"/>
                </a:solidFill>
                <a:highlight>
                  <a:srgbClr val="FFFFFF"/>
                </a:highlight>
              </a:rPr>
              <a:t>xmlns:xs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"http://www.w3.org/2001/XMLSchema"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elementFormDefault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qualified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"recipe"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xs:sequence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maxOccurs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unbounded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ingredients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instructions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xs:sequence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attlist.recipe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attlist.recipe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use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required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ingredients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ref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attlist.ingredients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xs:complexType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attlist.ingredients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use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required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"type"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xs:attributeGroup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xs:element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instructions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type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xs:string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3296"/>
                </a:solidFill>
                <a:highlight>
                  <a:srgbClr val="FFFFFF"/>
                </a:highlight>
              </a:rPr>
              <a:t>xs:schema</a:t>
            </a:r>
            <a:r>
              <a:rPr lang="de-DE" sz="1400" dirty="0">
                <a:solidFill>
                  <a:srgbClr val="003296"/>
                </a:solidFill>
                <a:highlight>
                  <a:srgbClr val="FFFFFF"/>
                </a:highlight>
              </a:rPr>
              <a:t>&gt;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1255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101A-33C6-4328-ABF6-4A0A9BAF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AD225-A02A-42BB-B0B7-F384B4F70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hlinkClick r:id="rId2"/>
              </a:rPr>
              <a:t>T</a:t>
            </a:r>
            <a:r>
              <a:rPr lang="en-GB" dirty="0">
                <a:hlinkClick r:id="rId2"/>
              </a:rPr>
              <a:t>ext </a:t>
            </a:r>
            <a:r>
              <a:rPr lang="en-GB" b="1" dirty="0">
                <a:hlinkClick r:id="rId2"/>
              </a:rPr>
              <a:t>E</a:t>
            </a:r>
            <a:r>
              <a:rPr lang="en-GB" dirty="0">
                <a:hlinkClick r:id="rId2"/>
              </a:rPr>
              <a:t>ncoding </a:t>
            </a:r>
            <a:r>
              <a:rPr lang="en-GB" b="1" dirty="0">
                <a:hlinkClick r:id="rId2"/>
              </a:rPr>
              <a:t>I</a:t>
            </a:r>
            <a:r>
              <a:rPr lang="en-GB" dirty="0">
                <a:hlinkClick r:id="rId2"/>
              </a:rPr>
              <a:t>nitiative</a:t>
            </a:r>
            <a:endParaRPr lang="en-GB" dirty="0"/>
          </a:p>
          <a:p>
            <a:r>
              <a:rPr lang="en-GB" dirty="0"/>
              <a:t>Active community since the 1980s</a:t>
            </a:r>
          </a:p>
          <a:p>
            <a:r>
              <a:rPr lang="en-GB" dirty="0"/>
              <a:t>“</a:t>
            </a:r>
            <a:r>
              <a:rPr lang="en-US" dirty="0"/>
              <a:t> a consortium which collectively develops and maintains a standard for the representation of texts in digital form”</a:t>
            </a:r>
          </a:p>
          <a:p>
            <a:r>
              <a:rPr lang="en-US" dirty="0"/>
              <a:t>Main output: Guidelines (P5)</a:t>
            </a:r>
          </a:p>
          <a:p>
            <a:r>
              <a:rPr lang="en-US" dirty="0"/>
              <a:t>Overly descriptive and dense?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800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3E95-D04A-47DF-98E9-BD59D3CF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editors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5B37-D4E0-4614-8F74-2A89E4376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Create/convert DTD &amp; schema</a:t>
            </a:r>
          </a:p>
          <a:p>
            <a:r>
              <a:rPr lang="en-US" dirty="0"/>
              <a:t>Create XML files based on a schema</a:t>
            </a:r>
          </a:p>
          <a:p>
            <a:r>
              <a:rPr lang="en-US" dirty="0"/>
              <a:t>Validate XML files 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D23A1-AD56-4F16-B309-62EEFA3A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214" y="3286766"/>
            <a:ext cx="6441831" cy="352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7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>
          <a:xfrm>
            <a:off x="1981200" y="941388"/>
            <a:ext cx="8229600" cy="1390650"/>
          </a:xfrm>
        </p:spPr>
        <p:txBody>
          <a:bodyPr/>
          <a:lstStyle/>
          <a:p>
            <a:r>
              <a:rPr lang="de-DE" altLang="de-DE">
                <a:ea typeface="ＭＳ Ｐゴシック" panose="020B0600070205080204" pitchFamily="34" charset="-128"/>
              </a:rPr>
              <a:t>Vielen Dank für Ihre Aufmerksamkeit</a:t>
            </a:r>
          </a:p>
        </p:txBody>
      </p:sp>
      <p:pic>
        <p:nvPicPr>
          <p:cNvPr id="39939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5838" y="2655889"/>
            <a:ext cx="5435600" cy="3609975"/>
          </a:xfrm>
        </p:spPr>
      </p:pic>
    </p:spTree>
    <p:extLst>
      <p:ext uri="{BB962C8B-B14F-4D97-AF65-F5344CB8AC3E}">
        <p14:creationId xmlns:p14="http://schemas.microsoft.com/office/powerpoint/2010/main" val="332497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5D7A-D59A-4612-A49C-F611ADDA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XML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24B6B-1A66-4B51-ACAE-D794AAC4D5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r="12798"/>
          <a:stretch/>
        </p:blipFill>
        <p:spPr>
          <a:xfrm>
            <a:off x="3267808" y="1874226"/>
            <a:ext cx="5656384" cy="497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EBE2-41A8-45DF-83BC-3416D430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EC9C6-9510-4684-8EF6-59F70AE5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history of XML</a:t>
            </a:r>
          </a:p>
          <a:p>
            <a:r>
              <a:rPr lang="en-US" dirty="0"/>
              <a:t>The basics: elements and attributes</a:t>
            </a:r>
          </a:p>
          <a:p>
            <a:r>
              <a:rPr lang="en-US" dirty="0"/>
              <a:t>XML DTD &amp; Schema</a:t>
            </a:r>
          </a:p>
          <a:p>
            <a:r>
              <a:rPr lang="en-US" dirty="0"/>
              <a:t>TEI</a:t>
            </a:r>
          </a:p>
          <a:p>
            <a:r>
              <a:rPr lang="en-US" dirty="0"/>
              <a:t>XML editors</a:t>
            </a:r>
          </a:p>
        </p:txBody>
      </p:sp>
    </p:spTree>
    <p:extLst>
      <p:ext uri="{BB962C8B-B14F-4D97-AF65-F5344CB8AC3E}">
        <p14:creationId xmlns:p14="http://schemas.microsoft.com/office/powerpoint/2010/main" val="144550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5B1F-4756-4061-A997-5491FD3B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XML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C9052-F782-437F-8C7F-A324D65B9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tensible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r>
              <a:rPr lang="en-US" dirty="0"/>
              <a:t>Developed in the mid-1990s </a:t>
            </a:r>
          </a:p>
          <a:p>
            <a:r>
              <a:rPr lang="de-DE" b="1" dirty="0"/>
              <a:t>HTML</a:t>
            </a:r>
            <a:r>
              <a:rPr lang="de-DE" dirty="0"/>
              <a:t>: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capturing</a:t>
            </a:r>
            <a:r>
              <a:rPr lang="de-DE" dirty="0"/>
              <a:t> </a:t>
            </a:r>
            <a:r>
              <a:rPr lang="en-GB" dirty="0"/>
              <a:t>“presentation layers”</a:t>
            </a:r>
          </a:p>
          <a:p>
            <a:r>
              <a:rPr lang="en-GB" b="1" dirty="0" err="1"/>
              <a:t>S</a:t>
            </a:r>
            <a:r>
              <a:rPr lang="en-GB" dirty="0" err="1"/>
              <a:t>tanderdized</a:t>
            </a:r>
            <a:r>
              <a:rPr lang="en-GB" dirty="0"/>
              <a:t> </a:t>
            </a:r>
            <a:r>
              <a:rPr lang="en-GB" b="1" dirty="0"/>
              <a:t>G</a:t>
            </a:r>
            <a:r>
              <a:rPr lang="en-GB" dirty="0"/>
              <a:t>eneral </a:t>
            </a:r>
            <a:r>
              <a:rPr lang="en-GB" b="1" dirty="0" err="1"/>
              <a:t>M</a:t>
            </a:r>
            <a:r>
              <a:rPr lang="en-GB" dirty="0" err="1"/>
              <a:t>arkup</a:t>
            </a:r>
            <a:r>
              <a:rPr lang="en-GB" dirty="0"/>
              <a:t> </a:t>
            </a:r>
            <a:r>
              <a:rPr lang="en-GB" b="1" dirty="0"/>
              <a:t>L</a:t>
            </a:r>
            <a:r>
              <a:rPr lang="en-GB" dirty="0"/>
              <a:t>anguage: very technical</a:t>
            </a:r>
          </a:p>
          <a:p>
            <a:r>
              <a:rPr lang="en-GB" b="1" dirty="0"/>
              <a:t>XML</a:t>
            </a:r>
            <a:r>
              <a:rPr lang="en-GB" dirty="0"/>
              <a:t> as alternative for </a:t>
            </a:r>
            <a:r>
              <a:rPr lang="en-GB" b="1" dirty="0"/>
              <a:t>SGML</a:t>
            </a:r>
          </a:p>
          <a:p>
            <a:r>
              <a:rPr lang="en-GB" dirty="0"/>
              <a:t>Describing and capturing </a:t>
            </a:r>
            <a:r>
              <a:rPr lang="en-GB" b="1" dirty="0"/>
              <a:t>data</a:t>
            </a:r>
          </a:p>
          <a:p>
            <a:r>
              <a:rPr lang="en-GB" dirty="0"/>
              <a:t>Data exchange &amp; creation of structured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62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0DC0-ADA8-4C72-8F5D-DEEACDAF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and Attributes (1)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C0F0-2154-4D8E-B71C-29385DC5C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Elements: the main building blocks of XML</a:t>
            </a:r>
          </a:p>
          <a:p>
            <a:r>
              <a:rPr lang="en-US" dirty="0"/>
              <a:t>Elements: describe and contain particular data</a:t>
            </a:r>
          </a:p>
          <a:p>
            <a:r>
              <a:rPr lang="en-US" dirty="0"/>
              <a:t>Attributes: define properties of elements (metadata)</a:t>
            </a:r>
          </a:p>
          <a:p>
            <a:endParaRPr lang="en-US" dirty="0"/>
          </a:p>
          <a:p>
            <a:r>
              <a:rPr lang="en-US" dirty="0"/>
              <a:t>Example: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&lt;recipe&gt;</a:t>
            </a:r>
          </a:p>
          <a:p>
            <a:pPr marL="0" indent="0">
              <a:buNone/>
            </a:pPr>
            <a:r>
              <a:rPr lang="de-DE" dirty="0"/>
              <a:t>&lt;recipe </a:t>
            </a:r>
            <a:r>
              <a:rPr lang="de-DE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name</a:t>
            </a:r>
            <a:r>
              <a:rPr lang="de-DE" dirty="0"/>
              <a:t> </a:t>
            </a:r>
            <a:r>
              <a:rPr lang="en-GB" dirty="0"/>
              <a:t>=‘’&gt;</a:t>
            </a:r>
          </a:p>
        </p:txBody>
      </p:sp>
    </p:spTree>
    <p:extLst>
      <p:ext uri="{BB962C8B-B14F-4D97-AF65-F5344CB8AC3E}">
        <p14:creationId xmlns:p14="http://schemas.microsoft.com/office/powerpoint/2010/main" val="262429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51CB-5F4F-41AA-BC00-05F4742A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and Attributes (2)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8869E-EDB2-42B6-B8D8-C0CD103E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48043"/>
            <a:ext cx="10972800" cy="4709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&lt;recipe&gt; </a:t>
            </a:r>
            <a:r>
              <a:rPr lang="en-US" sz="2400" i="1" dirty="0"/>
              <a:t>This is the recipe to make </a:t>
            </a:r>
            <a:r>
              <a:rPr lang="en-US" sz="2400" i="1" u="sng" dirty="0"/>
              <a:t>apple pie</a:t>
            </a:r>
            <a:r>
              <a:rPr lang="en-US" sz="2400" i="1" dirty="0"/>
              <a:t>. One needs the following </a:t>
            </a:r>
            <a:r>
              <a:rPr lang="en-US" sz="2400" i="1" u="sng" dirty="0"/>
              <a:t>ingredients</a:t>
            </a:r>
            <a:r>
              <a:rPr lang="en-US" sz="2400" i="1" dirty="0"/>
              <a:t>. Start with peeling the apples…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&lt;/recipe&gt;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&lt;recipe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name</a:t>
            </a:r>
            <a:r>
              <a:rPr lang="en-US" dirty="0"/>
              <a:t>=‘Apple Pie’&gt; </a:t>
            </a:r>
            <a:r>
              <a:rPr lang="en-US" sz="2400" i="1" dirty="0"/>
              <a:t>One needs the following </a:t>
            </a:r>
            <a:r>
              <a:rPr lang="en-US" sz="2400" i="1" u="sng" dirty="0"/>
              <a:t>ingredients</a:t>
            </a:r>
            <a:r>
              <a:rPr lang="en-US" sz="2400" i="1" dirty="0"/>
              <a:t>. Start with peeling the apples…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&lt;/recipe&gt;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173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A79A9-D24E-473C-802F-EAB076B83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&lt;recipe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name</a:t>
            </a:r>
            <a:r>
              <a:rPr lang="en-US" dirty="0"/>
              <a:t>=‘Apple Pie’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ingredient</a:t>
            </a:r>
            <a:r>
              <a:rPr lang="en-US" dirty="0"/>
              <a:t>=‘apples’&gt; </a:t>
            </a:r>
          </a:p>
          <a:p>
            <a:pPr marL="0" indent="0">
              <a:buNone/>
            </a:pPr>
            <a:r>
              <a:rPr lang="en-US" i="1" dirty="0"/>
              <a:t>Start with peeling the apples…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&lt;/recipe&gt;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dirty="0"/>
              <a:t>&lt;recipe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name</a:t>
            </a:r>
            <a:r>
              <a:rPr lang="en-US" dirty="0"/>
              <a:t>=‘Apple Pie’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ingredient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</a:t>
            </a:r>
            <a:r>
              <a:rPr lang="en-US" dirty="0"/>
              <a:t>=‘apples; sugar; flour’&gt; </a:t>
            </a:r>
          </a:p>
          <a:p>
            <a:pPr marL="0" indent="0">
              <a:buNone/>
            </a:pPr>
            <a:r>
              <a:rPr lang="en-US" i="1" dirty="0"/>
              <a:t>Start with peeling the apples…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&lt;/recipe&gt;</a:t>
            </a:r>
          </a:p>
          <a:p>
            <a:endParaRPr lang="de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C6E915-B07D-4DAA-9A5D-6D7A55C1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en-US" dirty="0"/>
              <a:t>Elements and Attributes (3)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67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B5F98-F23E-4BB4-8591-2B38B3F06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&lt;recipe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name</a:t>
            </a:r>
            <a:r>
              <a:rPr lang="en-US" dirty="0"/>
              <a:t>=‘Apple Pie’&gt; </a:t>
            </a:r>
          </a:p>
          <a:p>
            <a:pPr marL="0" indent="0">
              <a:buNone/>
            </a:pPr>
            <a:r>
              <a:rPr lang="en-US" dirty="0"/>
              <a:t>	&lt;ingredient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name</a:t>
            </a:r>
            <a:r>
              <a:rPr lang="en-US" dirty="0"/>
              <a:t> = ‘Apple’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type</a:t>
            </a:r>
            <a:r>
              <a:rPr lang="en-US" dirty="0"/>
              <a:t> = ‘</a:t>
            </a:r>
            <a:r>
              <a:rPr lang="en-US" dirty="0" err="1"/>
              <a:t>Goudreinet</a:t>
            </a:r>
            <a:r>
              <a:rPr lang="en-US" dirty="0"/>
              <a:t>’/&gt;</a:t>
            </a:r>
          </a:p>
          <a:p>
            <a:pPr marL="0" indent="0">
              <a:buNone/>
            </a:pPr>
            <a:r>
              <a:rPr lang="en-US" dirty="0"/>
              <a:t>	&lt;ingredient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name</a:t>
            </a:r>
            <a:r>
              <a:rPr lang="en-US" dirty="0"/>
              <a:t> =‘Sugar’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type</a:t>
            </a:r>
            <a:r>
              <a:rPr lang="en-US" dirty="0"/>
              <a:t> = ‘Brown sugar’/&gt;</a:t>
            </a:r>
          </a:p>
          <a:p>
            <a:pPr marL="0" indent="0">
              <a:buNone/>
            </a:pPr>
            <a:r>
              <a:rPr lang="en-US" i="1" dirty="0"/>
              <a:t>	&lt;</a:t>
            </a:r>
            <a:r>
              <a:rPr lang="en-US" dirty="0"/>
              <a:t>instructions&gt;</a:t>
            </a:r>
            <a:r>
              <a:rPr lang="en-US" i="1" dirty="0"/>
              <a:t>Start with peeling the apples…</a:t>
            </a:r>
            <a:r>
              <a:rPr lang="en-US" dirty="0"/>
              <a:t>&lt;/instructions&gt;</a:t>
            </a:r>
          </a:p>
          <a:p>
            <a:pPr marL="0" indent="0">
              <a:buNone/>
            </a:pPr>
            <a:r>
              <a:rPr lang="en-US" dirty="0"/>
              <a:t>&lt;/recipe&gt;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C63FF2-3723-4B88-8160-7F43E9A0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41680"/>
            <a:ext cx="10972800" cy="1143000"/>
          </a:xfrm>
        </p:spPr>
        <p:txBody>
          <a:bodyPr/>
          <a:lstStyle/>
          <a:p>
            <a:r>
              <a:rPr lang="en-US" dirty="0"/>
              <a:t>Elements and Attributes (4)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94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0C1A52-B57D-4CDA-9BFA-C52884DBA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2678"/>
            <a:ext cx="10972800" cy="5275418"/>
          </a:xfrm>
        </p:spPr>
        <p:txBody>
          <a:bodyPr/>
          <a:lstStyle/>
          <a:p>
            <a:pPr marL="0" indent="0">
              <a:buNone/>
            </a:pP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marginalia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hand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Italian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language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ident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"IT"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position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place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tail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book_orientation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"0"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marginalia_text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La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vita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di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Castruccio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da Lucca,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composta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da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Machiauelli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marginalia_text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person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"Machiavelli"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book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title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"La 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vita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 di 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Castruccio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Castracani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position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language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language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ident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"EN"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position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place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tail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book_orientation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"0"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marginalia_text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a manifest Imitation of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this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Life of Romulus, </a:t>
            </a:r>
            <a:r>
              <a:rPr lang="de-DE" sz="1400" dirty="0">
                <a:solidFill>
                  <a:srgbClr val="969600"/>
                </a:solidFill>
                <a:highlight>
                  <a:srgbClr val="FFFFFF"/>
                </a:highlight>
              </a:rPr>
              <a:t>&amp;</a:t>
            </a:r>
            <a:r>
              <a:rPr lang="de-DE" sz="1400" dirty="0" err="1">
                <a:solidFill>
                  <a:srgbClr val="969600"/>
                </a:solidFill>
                <a:highlight>
                  <a:srgbClr val="FFFFFF"/>
                </a:highlight>
              </a:rPr>
              <a:t>amp</a:t>
            </a:r>
            <a:r>
              <a:rPr lang="de-DE" sz="1400" dirty="0">
                <a:solidFill>
                  <a:srgbClr val="969600"/>
                </a:solidFill>
                <a:highlight>
                  <a:srgbClr val="FFFFFF"/>
                </a:highlight>
              </a:rPr>
              <a:t>;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his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braue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exploits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. Fine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Presidents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a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new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Prince,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aspiring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Aduenturer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, in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conceit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of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Machiauel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.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Designes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de-DE" sz="1400" dirty="0">
                <a:solidFill>
                  <a:srgbClr val="969600"/>
                </a:solidFill>
                <a:highlight>
                  <a:srgbClr val="FFFFFF"/>
                </a:highlight>
              </a:rPr>
              <a:t>&amp;</a:t>
            </a:r>
            <a:r>
              <a:rPr lang="de-DE" sz="1400" dirty="0" err="1">
                <a:solidFill>
                  <a:srgbClr val="969600"/>
                </a:solidFill>
                <a:highlight>
                  <a:srgbClr val="FFFFFF"/>
                </a:highlight>
              </a:rPr>
              <a:t>amp</a:t>
            </a:r>
            <a:r>
              <a:rPr lang="de-DE" sz="1400" dirty="0">
                <a:solidFill>
                  <a:srgbClr val="969600"/>
                </a:solidFill>
                <a:highlight>
                  <a:srgbClr val="FFFFFF"/>
                </a:highlight>
              </a:rPr>
              <a:t>;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platforms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easie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: but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Trial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weightie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de-DE" sz="1400" dirty="0">
                <a:solidFill>
                  <a:srgbClr val="969600"/>
                </a:solidFill>
                <a:highlight>
                  <a:srgbClr val="FFFFFF"/>
                </a:highlight>
              </a:rPr>
              <a:t>&amp;</a:t>
            </a:r>
            <a:r>
              <a:rPr lang="de-DE" sz="1400" dirty="0" err="1">
                <a:solidFill>
                  <a:srgbClr val="969600"/>
                </a:solidFill>
                <a:highlight>
                  <a:srgbClr val="FFFFFF"/>
                </a:highlight>
              </a:rPr>
              <a:t>amp</a:t>
            </a:r>
            <a:r>
              <a:rPr lang="de-DE" sz="1400" dirty="0">
                <a:solidFill>
                  <a:srgbClr val="969600"/>
                </a:solidFill>
                <a:highlight>
                  <a:srgbClr val="FFFFFF"/>
                </a:highlight>
              </a:rPr>
              <a:t>;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terrible at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brunt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cunning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Sibyl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foretould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A[e]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neas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, in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his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great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aduenture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Italie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&lt;/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marginalia_text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person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"Romulus"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person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"Machiavelli"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person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"Aeneas"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person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name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Cumaean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 Sibyl"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b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&lt;X-</a:t>
            </a:r>
            <a:r>
              <a:rPr lang="de-DE" sz="1400" dirty="0" err="1">
                <a:solidFill>
                  <a:srgbClr val="000096"/>
                </a:solidFill>
                <a:highlight>
                  <a:srgbClr val="FFFFFF"/>
                </a:highlight>
              </a:rPr>
              <a:t>ref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person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"Virgil"</a:t>
            </a:r>
            <a:r>
              <a:rPr lang="de-DE" sz="1400" dirty="0">
                <a:solidFill>
                  <a:srgbClr val="F5844C"/>
                </a:solidFill>
                <a:highlight>
                  <a:srgbClr val="FFFFFF"/>
                </a:highlight>
              </a:rPr>
              <a:t> </a:t>
            </a:r>
            <a:r>
              <a:rPr lang="de-DE" sz="1400" dirty="0" err="1">
                <a:solidFill>
                  <a:srgbClr val="F5844C"/>
                </a:solidFill>
                <a:highlight>
                  <a:srgbClr val="FFFFFF"/>
                </a:highlight>
              </a:rPr>
              <a:t>book_title</a:t>
            </a:r>
            <a:r>
              <a:rPr lang="de-DE" sz="1400" dirty="0">
                <a:solidFill>
                  <a:srgbClr val="FF8040"/>
                </a:solidFill>
                <a:highlight>
                  <a:srgbClr val="FFFFFF"/>
                </a:highlight>
              </a:rPr>
              <a:t>=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 err="1">
                <a:solidFill>
                  <a:srgbClr val="993300"/>
                </a:solidFill>
                <a:highlight>
                  <a:srgbClr val="FFFFFF"/>
                </a:highlight>
              </a:rPr>
              <a:t>Aeneid</a:t>
            </a:r>
            <a:r>
              <a:rPr lang="de-DE" sz="1400" dirty="0">
                <a:solidFill>
                  <a:srgbClr val="993300"/>
                </a:solidFill>
                <a:highlight>
                  <a:srgbClr val="FFFFFF"/>
                </a:highlight>
              </a:rPr>
              <a:t>"</a:t>
            </a:r>
            <a:r>
              <a:rPr lang="de-DE" sz="1400" dirty="0">
                <a:solidFill>
                  <a:srgbClr val="000096"/>
                </a:solidFill>
                <a:highlight>
                  <a:srgbClr val="FFFFFF"/>
                </a:highlight>
              </a:rPr>
              <a:t>/&gt;</a:t>
            </a:r>
            <a:endParaRPr lang="de-DE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15B84C-6CB3-4787-8641-714E9AFBC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" t="50000" r="18749" b="29692"/>
          <a:stretch/>
        </p:blipFill>
        <p:spPr>
          <a:xfrm>
            <a:off x="293076" y="4912004"/>
            <a:ext cx="11645836" cy="17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69385"/>
      </p:ext>
    </p:extLst>
  </p:cSld>
  <p:clrMapOvr>
    <a:masterClrMapping/>
  </p:clrMapOvr>
</p:sld>
</file>

<file path=ppt/theme/theme1.xml><?xml version="1.0" encoding="utf-8"?>
<a:theme xmlns:a="http://schemas.openxmlformats.org/drawingml/2006/main" name="IEG Power Point Vorlage2.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882</Words>
  <Application>Microsoft Office PowerPoint</Application>
  <PresentationFormat>Widescreen</PresentationFormat>
  <Paragraphs>67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Candara</vt:lpstr>
      <vt:lpstr>Delicious-Bold</vt:lpstr>
      <vt:lpstr>Delicious-Roman</vt:lpstr>
      <vt:lpstr>IEG Power Point Vorlage2.0</vt:lpstr>
      <vt:lpstr>Das Leibniz-Institut für  Europäische  Geschichte  in  Mainz</vt:lpstr>
      <vt:lpstr>Introduction to XML</vt:lpstr>
      <vt:lpstr>Content</vt:lpstr>
      <vt:lpstr>A brief history of XML</vt:lpstr>
      <vt:lpstr>Elements and Attributes (1)</vt:lpstr>
      <vt:lpstr>Elements and Attributes (2)</vt:lpstr>
      <vt:lpstr>Elements and Attributes (3)</vt:lpstr>
      <vt:lpstr>Elements and Attributes (4)</vt:lpstr>
      <vt:lpstr>PowerPoint Presentation</vt:lpstr>
      <vt:lpstr>XML DTD &amp; Schema</vt:lpstr>
      <vt:lpstr>PowerPoint Presentation</vt:lpstr>
      <vt:lpstr>TEI</vt:lpstr>
      <vt:lpstr>XML editors</vt:lpstr>
      <vt:lpstr>Vielen Dank für Ihre Aufmerksamkeit</vt:lpstr>
    </vt:vector>
  </TitlesOfParts>
  <Company>Johannes Gutenberg-Universität Mainz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Schieferstein, Kathrin</dc:creator>
  <cp:lastModifiedBy>Geraerts, Jaap</cp:lastModifiedBy>
  <cp:revision>57</cp:revision>
  <dcterms:created xsi:type="dcterms:W3CDTF">2019-04-17T11:48:36Z</dcterms:created>
  <dcterms:modified xsi:type="dcterms:W3CDTF">2020-03-09T11:08:13Z</dcterms:modified>
</cp:coreProperties>
</file>